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obo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268" autoAdjust="0"/>
  </p:normalViewPr>
  <p:slideViewPr>
    <p:cSldViewPr snapToGrid="0">
      <p:cViewPr varScale="1">
        <p:scale>
          <a:sx n="104" d="100"/>
          <a:sy n="104" d="100"/>
        </p:scale>
        <p:origin x="1746"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Here we have the lockdown data for each state and the number of days it spent in lockdown with the mean daily case percentage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14300" lvl="0" indent="0" algn="l" rtl="0">
              <a:lnSpc>
                <a:spcPct val="115000"/>
              </a:lnSpc>
              <a:spcBef>
                <a:spcPts val="0"/>
              </a:spcBef>
              <a:spcAft>
                <a:spcPts val="0"/>
              </a:spcAft>
              <a:buSzPts val="1800"/>
              <a:buNone/>
            </a:pPr>
            <a:r>
              <a:rPr lang="en-US" dirty="0"/>
              <a:t>To examine the relationships between the selected factors and COVID-19 morbidity, a negative binomial regression analysis was used, with adjusting for the population, length of lockdown, and correcting for the number of tests conducted.</a:t>
            </a:r>
          </a:p>
          <a:p>
            <a:pPr marL="114300" lvl="0" indent="0" algn="l" rtl="0">
              <a:lnSpc>
                <a:spcPct val="115000"/>
              </a:lnSpc>
              <a:spcBef>
                <a:spcPts val="0"/>
              </a:spcBef>
              <a:spcAft>
                <a:spcPts val="0"/>
              </a:spcAft>
              <a:buSzPts val="1800"/>
              <a:buNone/>
            </a:pPr>
            <a:r>
              <a:rPr lang="en-US" dirty="0"/>
              <a:t>We used zero-inflation for accounting for having null values for some features.</a:t>
            </a:r>
          </a:p>
          <a:p>
            <a:pPr marL="114300" lvl="0" indent="0" algn="l" rtl="0">
              <a:lnSpc>
                <a:spcPct val="115000"/>
              </a:lnSpc>
              <a:spcBef>
                <a:spcPts val="0"/>
              </a:spcBef>
              <a:spcAft>
                <a:spcPts val="0"/>
              </a:spcAft>
              <a:buSzPts val="1800"/>
              <a:buNone/>
            </a:pPr>
            <a:endParaRPr lang="en-US" dirty="0"/>
          </a:p>
          <a:p>
            <a:pPr marL="114300" lvl="0" indent="0" algn="l" rtl="0">
              <a:lnSpc>
                <a:spcPct val="115000"/>
              </a:lnSpc>
              <a:spcBef>
                <a:spcPts val="0"/>
              </a:spcBef>
              <a:spcAft>
                <a:spcPts val="0"/>
              </a:spcAft>
              <a:buSzPts val="1800"/>
              <a:buNone/>
            </a:pPr>
            <a:r>
              <a:rPr lang="en-US" dirty="0"/>
              <a:t>We found significant relationships for percentage of adult smokers, county rank in physical environment, &amp; percentage of obesity in adults.</a:t>
            </a:r>
          </a:p>
          <a:p>
            <a:pPr marL="114300" lvl="0" indent="0" algn="l" rtl="0">
              <a:lnSpc>
                <a:spcPct val="115000"/>
              </a:lnSpc>
              <a:spcBef>
                <a:spcPts val="0"/>
              </a:spcBef>
              <a:spcAft>
                <a:spcPts val="0"/>
              </a:spcAft>
              <a:buSzPts val="1800"/>
              <a:buNone/>
            </a:pPr>
            <a:endParaRPr lang="en-US" dirty="0"/>
          </a:p>
          <a:p>
            <a:pPr marL="114300" lvl="0" indent="0" algn="l" rtl="0">
              <a:lnSpc>
                <a:spcPct val="115000"/>
              </a:lnSpc>
              <a:spcBef>
                <a:spcPts val="0"/>
              </a:spcBef>
              <a:spcAft>
                <a:spcPts val="0"/>
              </a:spcAft>
              <a:buSzPts val="1800"/>
              <a:buNone/>
            </a:pPr>
            <a:endParaRPr lang="en-US" dirty="0"/>
          </a:p>
          <a:p>
            <a:pPr marL="114300" lvl="0" indent="0" algn="l" rtl="0">
              <a:lnSpc>
                <a:spcPct val="115000"/>
              </a:lnSpc>
              <a:spcBef>
                <a:spcPts val="0"/>
              </a:spcBef>
              <a:spcAft>
                <a:spcPts val="0"/>
              </a:spcAft>
              <a:buSzPts val="1800"/>
              <a:buNone/>
            </a:pPr>
            <a:endParaRPr lang="en-US" dirty="0"/>
          </a:p>
          <a:p>
            <a:pPr marL="114300" lvl="0" indent="0" algn="l" rtl="0">
              <a:lnSpc>
                <a:spcPct val="115000"/>
              </a:lnSpc>
              <a:spcBef>
                <a:spcPts val="0"/>
              </a:spcBef>
              <a:spcAft>
                <a:spcPts val="0"/>
              </a:spcAft>
              <a:buSzPts val="1800"/>
              <a:buNone/>
            </a:pPr>
            <a:endParaRPr lang="en-US" dirty="0"/>
          </a:p>
          <a:p>
            <a:pPr marL="114300" lvl="0" indent="0" algn="l" rtl="0">
              <a:lnSpc>
                <a:spcPct val="115000"/>
              </a:lnSpc>
              <a:spcBef>
                <a:spcPts val="0"/>
              </a:spcBef>
              <a:spcAft>
                <a:spcPts val="0"/>
              </a:spcAft>
              <a:buSzPts val="1800"/>
              <a:buNone/>
            </a:pPr>
            <a:r>
              <a:rPr lang="en-US" sz="1100" b="0" i="0" u="none" strike="noStrike" cap="none" dirty="0">
                <a:solidFill>
                  <a:srgbClr val="000000"/>
                </a:solidFill>
                <a:effectLst/>
                <a:latin typeface="Arial"/>
                <a:ea typeface="Arial"/>
                <a:cs typeface="Arial"/>
                <a:sym typeface="Arial"/>
              </a:rPr>
              <a:t>Physical environment encompasses factors such as air and water quality, existence of Housing Problems and daily commute length.</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0" dirty="0"/>
              <a:t>We next trained multiple machine-learning models, including decision tree ensembles, regression and a deep multilayer perceptron network, in order to examine the extent to which our selected features explain COVID-19 death rate.</a:t>
            </a:r>
          </a:p>
          <a:p>
            <a:pPr marL="0" lvl="0" indent="0" algn="l" rtl="0">
              <a:lnSpc>
                <a:spcPct val="100000"/>
              </a:lnSpc>
              <a:spcBef>
                <a:spcPts val="0"/>
              </a:spcBef>
              <a:spcAft>
                <a:spcPts val="0"/>
              </a:spcAft>
              <a:buSzPts val="1100"/>
              <a:buNone/>
            </a:pPr>
            <a:endParaRPr lang="en-US" b="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t>We </a:t>
            </a:r>
            <a:r>
              <a:rPr lang="en" sz="1100" dirty="0"/>
              <a:t>randomly split into training and test subsets, and </a:t>
            </a:r>
            <a:r>
              <a:rPr lang="en-US" sz="1100" dirty="0"/>
              <a:t>each </a:t>
            </a:r>
            <a:r>
              <a:rPr lang="en" sz="1100" dirty="0"/>
              <a:t>model were trained, optimized </a:t>
            </a:r>
            <a:r>
              <a:rPr lang="en-US" sz="1100" dirty="0"/>
              <a:t>and evaluated</a:t>
            </a:r>
            <a:r>
              <a:rPr lang="en" sz="1100"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a:t>Here we see the </a:t>
            </a:r>
            <a:r>
              <a:rPr lang="en-US" sz="1100" dirty="0"/>
              <a:t>results of the evaluation process, depicted as </a:t>
            </a:r>
            <a:r>
              <a:rPr lang="en" sz="1100" dirty="0"/>
              <a:t>root-mean square errors and r-square.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t>Best performance was obtained by a Gradient Boosting model, explaining 30.2% of the variance of COVID-19 mortality in the United States.  </a:t>
            </a:r>
            <a:endParaRPr lang="en" b="1" dirty="0"/>
          </a:p>
          <a:p>
            <a:pPr marL="0" lvl="0" indent="0" algn="l" rtl="0">
              <a:lnSpc>
                <a:spcPct val="100000"/>
              </a:lnSpc>
              <a:spcBef>
                <a:spcPts val="0"/>
              </a:spcBef>
              <a:spcAft>
                <a:spcPts val="0"/>
              </a:spcAft>
              <a:buSzPts val="1100"/>
              <a:buNone/>
            </a:pPr>
            <a:endParaRPr lang="en" b="1" dirty="0"/>
          </a:p>
          <a:p>
            <a:pPr marL="0" lvl="0" indent="0" algn="l" rtl="0">
              <a:lnSpc>
                <a:spcPct val="100000"/>
              </a:lnSpc>
              <a:spcBef>
                <a:spcPts val="0"/>
              </a:spcBef>
              <a:spcAft>
                <a:spcPts val="0"/>
              </a:spcAft>
              <a:buSzPts val="1100"/>
              <a:buNone/>
            </a:pPr>
            <a:endParaRPr lang="en" b="1" dirty="0"/>
          </a:p>
          <a:p>
            <a:pPr marL="0" lvl="0" indent="0" algn="l" rtl="0">
              <a:lnSpc>
                <a:spcPct val="100000"/>
              </a:lnSpc>
              <a:spcBef>
                <a:spcPts val="0"/>
              </a:spcBef>
              <a:spcAft>
                <a:spcPts val="0"/>
              </a:spcAft>
              <a:buSzPts val="1100"/>
              <a:buNone/>
            </a:pPr>
            <a:r>
              <a:rPr lang="en" b="1" dirty="0"/>
              <a:t>Gradient Boosting and Random forest: </a:t>
            </a:r>
            <a:r>
              <a:rPr lang="en" dirty="0"/>
              <a:t>an ensemble of individual decision trees are </a:t>
            </a:r>
            <a:r>
              <a:rPr lang="en" dirty="0">
                <a:solidFill>
                  <a:srgbClr val="202122"/>
                </a:solidFill>
                <a:highlight>
                  <a:srgbClr val="FFFFFF"/>
                </a:highlight>
              </a:rPr>
              <a:t>trained on different parts of the same training set. </a:t>
            </a:r>
            <a:endParaRPr dirty="0">
              <a:solidFill>
                <a:srgbClr val="202122"/>
              </a:solidFill>
              <a:highlight>
                <a:srgbClr val="FFFFFF"/>
              </a:highlight>
            </a:endParaRPr>
          </a:p>
          <a:p>
            <a:pPr marL="0" lvl="0" indent="0" algn="l" rtl="0">
              <a:lnSpc>
                <a:spcPct val="100000"/>
              </a:lnSpc>
              <a:spcBef>
                <a:spcPts val="0"/>
              </a:spcBef>
              <a:spcAft>
                <a:spcPts val="0"/>
              </a:spcAft>
              <a:buSzPts val="1100"/>
              <a:buNone/>
            </a:pPr>
            <a:r>
              <a:rPr lang="en" dirty="0">
                <a:solidFill>
                  <a:srgbClr val="202122"/>
                </a:solidFill>
                <a:highlight>
                  <a:srgbClr val="FFFFFF"/>
                </a:highlight>
              </a:rPr>
              <a:t>Model prediction is the mean of individual trees’ prediction.</a:t>
            </a:r>
            <a:endParaRPr dirty="0">
              <a:solidFill>
                <a:srgbClr val="202122"/>
              </a:solidFill>
              <a:highlight>
                <a:srgbClr val="FFFFFF"/>
              </a:highlight>
            </a:endParaRPr>
          </a:p>
          <a:p>
            <a:pPr marL="0" lvl="0" indent="0" algn="l" rtl="0">
              <a:lnSpc>
                <a:spcPct val="100000"/>
              </a:lnSpc>
              <a:spcBef>
                <a:spcPts val="0"/>
              </a:spcBef>
              <a:spcAft>
                <a:spcPts val="0"/>
              </a:spcAft>
              <a:buSzPts val="1100"/>
              <a:buNone/>
            </a:pPr>
            <a:endParaRPr dirty="0">
              <a:solidFill>
                <a:srgbClr val="202122"/>
              </a:solidFill>
              <a:highlight>
                <a:srgbClr val="FFFFFF"/>
              </a:highlight>
            </a:endParaRPr>
          </a:p>
          <a:p>
            <a:pPr marL="0" lvl="0" indent="0" algn="l" rtl="0">
              <a:lnSpc>
                <a:spcPct val="100000"/>
              </a:lnSpc>
              <a:spcBef>
                <a:spcPts val="0"/>
              </a:spcBef>
              <a:spcAft>
                <a:spcPts val="0"/>
              </a:spcAft>
              <a:buSzPts val="1100"/>
              <a:buNone/>
            </a:pPr>
            <a:r>
              <a:rPr lang="en" dirty="0">
                <a:solidFill>
                  <a:srgbClr val="202122"/>
                </a:solidFill>
                <a:highlight>
                  <a:srgbClr val="FFFFFF"/>
                </a:highlight>
              </a:rPr>
              <a:t>Unlike random forest, In gradient boosting trees are not built independently, but rather are trained to improve shortcomings of previously trained trees; also, trees showing performance have more effect on model prediction.</a:t>
            </a:r>
            <a:endParaRPr dirty="0">
              <a:solidFill>
                <a:srgbClr val="202122"/>
              </a:solidFill>
              <a:highlight>
                <a:srgbClr val="FFFFFF"/>
              </a:highlight>
            </a:endParaRPr>
          </a:p>
          <a:p>
            <a:pPr marL="0" lvl="0" indent="0" algn="l" rtl="0">
              <a:lnSpc>
                <a:spcPct val="100000"/>
              </a:lnSpc>
              <a:spcBef>
                <a:spcPts val="0"/>
              </a:spcBef>
              <a:spcAft>
                <a:spcPts val="0"/>
              </a:spcAft>
              <a:buSzPts val="1100"/>
              <a:buNone/>
            </a:pPr>
            <a:endParaRPr b="1" dirty="0">
              <a:solidFill>
                <a:srgbClr val="202122"/>
              </a:solidFill>
              <a:highlight>
                <a:srgbClr val="FFFFFF"/>
              </a:highlight>
            </a:endParaRPr>
          </a:p>
          <a:p>
            <a:pPr marL="0" lvl="0" indent="0" algn="l" rtl="0">
              <a:lnSpc>
                <a:spcPct val="100000"/>
              </a:lnSpc>
              <a:spcBef>
                <a:spcPts val="0"/>
              </a:spcBef>
              <a:spcAft>
                <a:spcPts val="0"/>
              </a:spcAft>
              <a:buSzPts val="1100"/>
              <a:buNone/>
            </a:pPr>
            <a:r>
              <a:rPr lang="en" b="1" dirty="0">
                <a:solidFill>
                  <a:srgbClr val="202122"/>
                </a:solidFill>
                <a:highlight>
                  <a:srgbClr val="FFFFFF"/>
                </a:highlight>
              </a:rPr>
              <a:t>Linear regression: </a:t>
            </a:r>
            <a:r>
              <a:rPr lang="en" sz="1050" dirty="0">
                <a:solidFill>
                  <a:srgbClr val="4D5156"/>
                </a:solidFill>
                <a:highlight>
                  <a:srgbClr val="FFFFFF"/>
                </a:highlight>
                <a:latin typeface="Roboto"/>
                <a:ea typeface="Roboto"/>
                <a:cs typeface="Roboto"/>
                <a:sym typeface="Roboto"/>
              </a:rPr>
              <a:t>models the relationship between two variables by fitting a linear equation to observed data, commonly optimized by minimizing the mean square distance between the line and training data points.</a:t>
            </a:r>
            <a:endParaRPr sz="1050" dirty="0">
              <a:solidFill>
                <a:srgbClr val="4D5156"/>
              </a:solidFill>
              <a:highlight>
                <a:srgbClr val="FFFFFF"/>
              </a:highlight>
              <a:latin typeface="Roboto"/>
              <a:ea typeface="Roboto"/>
              <a:cs typeface="Roboto"/>
              <a:sym typeface="Roboto"/>
            </a:endParaRPr>
          </a:p>
          <a:p>
            <a:pPr marL="0" lvl="0" indent="0" algn="l" rtl="0">
              <a:lnSpc>
                <a:spcPct val="100000"/>
              </a:lnSpc>
              <a:spcBef>
                <a:spcPts val="0"/>
              </a:spcBef>
              <a:spcAft>
                <a:spcPts val="0"/>
              </a:spcAft>
              <a:buSzPts val="1100"/>
              <a:buNone/>
            </a:pPr>
            <a:endParaRPr sz="1050" dirty="0">
              <a:solidFill>
                <a:srgbClr val="4D5156"/>
              </a:solidFill>
              <a:highlight>
                <a:srgbClr val="FFFFFF"/>
              </a:highlight>
              <a:latin typeface="Roboto"/>
              <a:ea typeface="Roboto"/>
              <a:cs typeface="Roboto"/>
              <a:sym typeface="Roboto"/>
            </a:endParaRPr>
          </a:p>
          <a:p>
            <a:pPr marL="0" lvl="0" indent="0" algn="l" rtl="0">
              <a:lnSpc>
                <a:spcPct val="100000"/>
              </a:lnSpc>
              <a:spcBef>
                <a:spcPts val="0"/>
              </a:spcBef>
              <a:spcAft>
                <a:spcPts val="0"/>
              </a:spcAft>
              <a:buSzPts val="1100"/>
              <a:buNone/>
            </a:pPr>
            <a:r>
              <a:rPr lang="en" sz="1050" b="1" dirty="0">
                <a:highlight>
                  <a:srgbClr val="FFFFFF"/>
                </a:highlight>
                <a:latin typeface="Roboto"/>
                <a:ea typeface="Roboto"/>
                <a:cs typeface="Roboto"/>
                <a:sym typeface="Roboto"/>
              </a:rPr>
              <a:t>Multilayer Perceptron:</a:t>
            </a:r>
            <a:r>
              <a:rPr lang="en" sz="1050" dirty="0">
                <a:highlight>
                  <a:srgbClr val="FFFFFF"/>
                </a:highlight>
                <a:latin typeface="Roboto"/>
                <a:ea typeface="Roboto"/>
                <a:cs typeface="Roboto"/>
                <a:sym typeface="Roboto"/>
              </a:rPr>
              <a:t> is the deep neural network model that was created in order to better analyze the relationship between the individual predictive factors and COVID-19’s mortality rate</a:t>
            </a:r>
            <a:endParaRPr sz="1050" dirty="0">
              <a:highlight>
                <a:srgbClr val="FFFFFF"/>
              </a:highlight>
              <a:latin typeface="Roboto"/>
              <a:ea typeface="Roboto"/>
              <a:cs typeface="Roboto"/>
              <a:sym typeface="Roboto"/>
            </a:endParaRPr>
          </a:p>
          <a:p>
            <a:pPr marL="0" lvl="0" indent="0" algn="l" rtl="0">
              <a:lnSpc>
                <a:spcPct val="100000"/>
              </a:lnSpc>
              <a:spcBef>
                <a:spcPts val="0"/>
              </a:spcBef>
              <a:spcAft>
                <a:spcPts val="0"/>
              </a:spcAft>
              <a:buSzPts val="1100"/>
              <a:buNone/>
            </a:pPr>
            <a:endParaRPr dirty="0">
              <a:solidFill>
                <a:srgbClr val="202122"/>
              </a:solidFill>
              <a:highlight>
                <a:srgbClr val="FFFFFF"/>
              </a:highlight>
            </a:endParaRPr>
          </a:p>
          <a:p>
            <a:pPr marL="0" lvl="0" indent="0" algn="l" rtl="0">
              <a:lnSpc>
                <a:spcPct val="100000"/>
              </a:lnSpc>
              <a:spcBef>
                <a:spcPts val="0"/>
              </a:spcBef>
              <a:spcAft>
                <a:spcPts val="0"/>
              </a:spcAft>
              <a:buSzPts val="1100"/>
              <a:buNone/>
            </a:pPr>
            <a:endParaRPr dirty="0">
              <a:solidFill>
                <a:srgbClr val="202122"/>
              </a:solidFill>
              <a:highlight>
                <a:srgbClr val="FFFFFF"/>
              </a:highlight>
            </a:endParaRPr>
          </a:p>
          <a:p>
            <a:pPr marL="0" lvl="0" indent="0" algn="l" rtl="0">
              <a:lnSpc>
                <a:spcPct val="100000"/>
              </a:lnSpc>
              <a:spcBef>
                <a:spcPts val="0"/>
              </a:spcBef>
              <a:spcAft>
                <a:spcPts val="0"/>
              </a:spcAft>
              <a:buSzPts val="1100"/>
              <a:buNone/>
            </a:pPr>
            <a:endParaRPr dirty="0">
              <a:solidFill>
                <a:srgbClr val="202122"/>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we see an example of a decision tree randomly picked from the Gradient Boosting ensemble.</a:t>
            </a:r>
          </a:p>
          <a:p>
            <a:pPr marL="0" lvl="0" indent="0" algn="l" rtl="0">
              <a:lnSpc>
                <a:spcPct val="100000"/>
              </a:lnSpc>
              <a:spcBef>
                <a:spcPts val="0"/>
              </a:spcBef>
              <a:spcAft>
                <a:spcPts val="0"/>
              </a:spcAft>
              <a:buSzPts val="1100"/>
              <a:buNone/>
            </a:pPr>
            <a:r>
              <a:rPr lang="en-US" dirty="0"/>
              <a:t>We can see, for example, the a cut-off of having an adult obesity percentage cut-off of 41.5 percent for a county was highly influential on the decision obtained from this tree.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 </a:t>
            </a:r>
            <a:endParaRPr lang="en" dirty="0"/>
          </a:p>
          <a:p>
            <a:pPr marL="0" lvl="0" indent="0" algn="l" rtl="0">
              <a:lnSpc>
                <a:spcPct val="100000"/>
              </a:lnSpc>
              <a:spcBef>
                <a:spcPts val="0"/>
              </a:spcBef>
              <a:spcAft>
                <a:spcPts val="0"/>
              </a:spcAft>
              <a:buSzPts val="1100"/>
              <a:buNone/>
            </a:pPr>
            <a:endParaRPr lang="en" dirty="0"/>
          </a:p>
          <a:p>
            <a:pPr marL="0" lvl="0" indent="0" algn="l" rtl="0">
              <a:lnSpc>
                <a:spcPct val="100000"/>
              </a:lnSpc>
              <a:spcBef>
                <a:spcPts val="0"/>
              </a:spcBef>
              <a:spcAft>
                <a:spcPts val="0"/>
              </a:spcAft>
              <a:buSzPts val="1100"/>
              <a:buNone/>
            </a:pPr>
            <a:r>
              <a:rPr lang="en" dirty="0"/>
              <a:t>A decision is made at each branch according to a given rule, splitting the data in two ways.</a:t>
            </a:r>
            <a:endParaRPr dirty="0">
              <a:solidFill>
                <a:srgbClr val="202122"/>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We have found the majority of individual predictors using regression, decision tree ensemble and deep neural network techniques, while adjusting for numerous variables. </a:t>
            </a:r>
            <a:endParaRPr sz="8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We merged data on 3,000 counties across the US from different sources.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We used both Python and R for data preprocessing and analysis,</a:t>
            </a:r>
          </a:p>
          <a:p>
            <a:pPr marL="0" lvl="0" indent="0" algn="l" rtl="0">
              <a:lnSpc>
                <a:spcPct val="100000"/>
              </a:lnSpc>
              <a:spcBef>
                <a:spcPts val="0"/>
              </a:spcBef>
              <a:spcAft>
                <a:spcPts val="0"/>
              </a:spcAft>
              <a:buSzPts val="1100"/>
              <a:buNone/>
            </a:pPr>
            <a:r>
              <a:rPr lang="en-US" dirty="0"/>
              <a:t>And R, python and Tableau for creating visualization.</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For selecting the most relevant feature out of the 49 features we gathered, we trained a random forest with a 1,000 trees on the training data;</a:t>
            </a:r>
          </a:p>
          <a:p>
            <a:pPr marL="0" lvl="0" indent="0" algn="l" rtl="0">
              <a:lnSpc>
                <a:spcPct val="100000"/>
              </a:lnSpc>
              <a:spcBef>
                <a:spcPts val="0"/>
              </a:spcBef>
              <a:spcAft>
                <a:spcPts val="0"/>
              </a:spcAft>
              <a:buSzPts val="1100"/>
              <a:buNone/>
            </a:pPr>
            <a:r>
              <a:rPr lang="en-US" dirty="0"/>
              <a:t>Then, we ranked the features by Gini importance index, indicating the amount of relevance each feature had for the model’s decision-making. </a:t>
            </a:r>
          </a:p>
          <a:p>
            <a:pPr marL="0" lvl="0" indent="0" algn="l" rtl="0">
              <a:lnSpc>
                <a:spcPct val="100000"/>
              </a:lnSpc>
              <a:spcBef>
                <a:spcPts val="0"/>
              </a:spcBef>
              <a:spcAft>
                <a:spcPts val="0"/>
              </a:spcAft>
              <a:buSzPts val="1100"/>
              <a:buNone/>
            </a:pPr>
            <a:r>
              <a:rPr lang="en-US" dirty="0"/>
              <a:t>Using this method, we chose the most relevant 14 features surpassing a chosen threshold.</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To reduce multicollinearity and use only features with strong unique relationships with COVID-19 mortality, we next examined the Pearson correlations between the selected features, and removed features having high correlations with one or more feature having higher importance values.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Finally, 10 features were selected for analysis, including, for example, number of ICU beds per 1,000 people, and percent of adult obesity.</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 name="Google Shape;10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In this visual you can see the healthcare workers by county and the covid-19 cases by county</a:t>
            </a:r>
            <a:endParaRPr/>
          </a:p>
          <a:p>
            <a:pPr marL="457200" lvl="0" indent="-298450" algn="l" rtl="0">
              <a:lnSpc>
                <a:spcPct val="100000"/>
              </a:lnSpc>
              <a:spcBef>
                <a:spcPts val="0"/>
              </a:spcBef>
              <a:spcAft>
                <a:spcPts val="0"/>
              </a:spcAft>
              <a:buSzPts val="1100"/>
              <a:buChar char="-"/>
            </a:pPr>
            <a:r>
              <a:rPr lang="en"/>
              <a:t>The dataset divided it into 3 feature classes (high, medium, and low)</a:t>
            </a:r>
            <a:endParaRPr/>
          </a:p>
          <a:p>
            <a:pPr marL="457200" lvl="0" indent="-298450" algn="l" rtl="0">
              <a:lnSpc>
                <a:spcPct val="100000"/>
              </a:lnSpc>
              <a:spcBef>
                <a:spcPts val="0"/>
              </a:spcBef>
              <a:spcAft>
                <a:spcPts val="0"/>
              </a:spcAft>
              <a:buSzPts val="1100"/>
              <a:buChar char="-"/>
            </a:pPr>
            <a:r>
              <a:rPr lang="en"/>
              <a:t>So we did the same thing for the COVID-19 cases, but dividing it equally into 3 feature classes with the same number of cases in each class</a:t>
            </a:r>
            <a:endParaRPr/>
          </a:p>
          <a:p>
            <a:pPr marL="0" lvl="0" indent="0" algn="l" rtl="0">
              <a:lnSpc>
                <a:spcPct val="100000"/>
              </a:lnSpc>
              <a:spcBef>
                <a:spcPts val="0"/>
              </a:spcBef>
              <a:spcAft>
                <a:spcPts val="0"/>
              </a:spcAft>
              <a:buSzPts val="1100"/>
              <a:buNone/>
            </a:pPr>
            <a:r>
              <a:rPr lang="en"/>
              <a:t>There is a lot of overlap between the places where there are a so-called medium amount of health workers and where there are medium amount of cases especially on the west coast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At first glance you might not think there is a strong correlation between the ICU Beds and the number of reported deaths but there still is a correlation. But the main issue is that why are most of the counties clustered around the low area down here. The ICU Beds and reported deaths have a correlation but our focus should be on why are these countries starting off with low ICU bed numbers in the first place. So we looked at many factors indluig population density, lockdown times, and number of tests conducted to help adjust for graphs like these which then will give us a better overview of the data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
        <p:cNvGrpSpPr/>
        <p:nvPr/>
      </p:nvGrpSpPr>
      <p:grpSpPr>
        <a:xfrm>
          <a:off x="0" y="0"/>
          <a:ext cx="0" cy="0"/>
          <a:chOff x="0" y="0"/>
          <a:chExt cx="0" cy="0"/>
        </a:xfrm>
      </p:grpSpPr>
      <p:sp>
        <p:nvSpPr>
          <p:cNvPr id="21" name="Google Shape;21;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 name="Google Shape;26;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3" name="Google Shape;33;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 name="Google Shape;4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8.jpg"/><Relationship Id="rId4" Type="http://schemas.openxmlformats.org/officeDocument/2006/relationships/hyperlink" Target="http://www.youtube.com/watch?v=K3-vcB6GNI4"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mirAvnit/COVID-19_MIT_DataThon_Team_E5"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usatoday.com/storytelling/coronavirus-reopening-america-map/"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github.com/AmirAvnit/COVID-19_MIT_DataThon_Team_E5" TargetMode="External"/><Relationship Id="rId5" Type="http://schemas.openxmlformats.org/officeDocument/2006/relationships/hyperlink" Target="https://github.com/JieYingWu/COVID-19_US_County-level_Summaries" TargetMode="External"/><Relationship Id="rId4" Type="http://schemas.openxmlformats.org/officeDocument/2006/relationships/hyperlink" Target="https://github.com/nytimes/covid-19-data"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AmirAvnit/COVID-19_MIT_DataThon_Team_E5"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l="10352" t="3906" r="9582" b="8488"/>
          <a:stretch/>
        </p:blipFill>
        <p:spPr>
          <a:xfrm>
            <a:off x="6285525" y="0"/>
            <a:ext cx="2809849" cy="1514525"/>
          </a:xfrm>
          <a:prstGeom prst="rect">
            <a:avLst/>
          </a:prstGeom>
          <a:noFill/>
          <a:ln>
            <a:noFill/>
          </a:ln>
        </p:spPr>
      </p:pic>
      <p:sp>
        <p:nvSpPr>
          <p:cNvPr id="55" name="Google Shape;55;p13"/>
          <p:cNvSpPr txBox="1">
            <a:spLocks noGrp="1"/>
          </p:cNvSpPr>
          <p:nvPr>
            <p:ph type="ctrTitle"/>
          </p:nvPr>
        </p:nvSpPr>
        <p:spPr>
          <a:xfrm>
            <a:off x="311708" y="1036650"/>
            <a:ext cx="85206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sz="3400"/>
              <a:t>Exploratory Analysis of COVID-19 Mortality Risk Factors in the United States</a:t>
            </a:r>
            <a:endParaRPr sz="3400"/>
          </a:p>
        </p:txBody>
      </p:sp>
      <p:sp>
        <p:nvSpPr>
          <p:cNvPr id="56" name="Google Shape;56;p13"/>
          <p:cNvSpPr txBox="1">
            <a:spLocks noGrp="1"/>
          </p:cNvSpPr>
          <p:nvPr>
            <p:ph type="subTitle" idx="1"/>
          </p:nvPr>
        </p:nvSpPr>
        <p:spPr>
          <a:xfrm>
            <a:off x="1525950" y="3618825"/>
            <a:ext cx="6092100" cy="1320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sz="2700"/>
              <a:t>Track D: Epidemiology of COVID-19</a:t>
            </a:r>
            <a:br>
              <a:rPr lang="en" sz="2700"/>
            </a:br>
            <a:endParaRPr sz="1600"/>
          </a:p>
          <a:p>
            <a:pPr marL="0" lvl="0" indent="0" algn="ctr" rtl="0">
              <a:lnSpc>
                <a:spcPct val="100000"/>
              </a:lnSpc>
              <a:spcBef>
                <a:spcPts val="0"/>
              </a:spcBef>
              <a:spcAft>
                <a:spcPts val="0"/>
              </a:spcAft>
              <a:buSzPts val="2800"/>
              <a:buNone/>
            </a:pPr>
            <a:r>
              <a:rPr lang="en" sz="2700"/>
              <a:t>Group 5</a:t>
            </a:r>
            <a:endParaRPr sz="2700"/>
          </a:p>
        </p:txBody>
      </p:sp>
      <p:pic>
        <p:nvPicPr>
          <p:cNvPr id="57" name="Google Shape;57;p13"/>
          <p:cNvPicPr preferRelativeResize="0"/>
          <p:nvPr/>
        </p:nvPicPr>
        <p:blipFill rotWithShape="1">
          <a:blip r:embed="rId4">
            <a:alphaModFix/>
          </a:blip>
          <a:srcRect/>
          <a:stretch/>
        </p:blipFill>
        <p:spPr>
          <a:xfrm>
            <a:off x="0" y="0"/>
            <a:ext cx="4035125" cy="103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22"/>
          <p:cNvPicPr preferRelativeResize="0"/>
          <p:nvPr/>
        </p:nvPicPr>
        <p:blipFill rotWithShape="1">
          <a:blip r:embed="rId3">
            <a:alphaModFix/>
          </a:blip>
          <a:srcRect/>
          <a:stretch/>
        </p:blipFill>
        <p:spPr>
          <a:xfrm>
            <a:off x="301261" y="1147188"/>
            <a:ext cx="8541474" cy="3111063"/>
          </a:xfrm>
          <a:prstGeom prst="rect">
            <a:avLst/>
          </a:prstGeom>
          <a:noFill/>
          <a:ln>
            <a:noFill/>
          </a:ln>
        </p:spPr>
      </p:pic>
      <p:pic>
        <p:nvPicPr>
          <p:cNvPr id="118" name="Google Shape;118;p22" descr="MIT COVID-19 Datathon&#10;(Recorded with https://screencast-o-matic.com)" title="COVID-19 Cases and Lockdown">
            <a:hlinkClick r:id="rId4"/>
          </p:cNvPr>
          <p:cNvPicPr preferRelativeResize="0"/>
          <p:nvPr/>
        </p:nvPicPr>
        <p:blipFill rotWithShape="1">
          <a:blip r:embed="rId5">
            <a:alphaModFix/>
          </a:blip>
          <a:srcRect/>
          <a:stretch/>
        </p:blipFill>
        <p:spPr>
          <a:xfrm>
            <a:off x="8225750" y="4454825"/>
            <a:ext cx="918250" cy="688675"/>
          </a:xfrm>
          <a:prstGeom prst="rect">
            <a:avLst/>
          </a:prstGeom>
          <a:noFill/>
          <a:ln>
            <a:noFill/>
          </a:ln>
        </p:spPr>
      </p:pic>
      <p:sp>
        <p:nvSpPr>
          <p:cNvPr id="119" name="Google Shape;119;p22"/>
          <p:cNvSpPr txBox="1">
            <a:spLocks noGrp="1"/>
          </p:cNvSpPr>
          <p:nvPr>
            <p:ph type="title" idx="4294967295"/>
          </p:nvPr>
        </p:nvSpPr>
        <p:spPr>
          <a:xfrm>
            <a:off x="311700" y="2427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Lockdown and Average Daily Cases Per Day</a:t>
            </a:r>
            <a:endParaRPr/>
          </a:p>
        </p:txBody>
      </p:sp>
      <p:sp>
        <p:nvSpPr>
          <p:cNvPr id="120" name="Google Shape;120;p22"/>
          <p:cNvSpPr txBox="1">
            <a:spLocks noGrp="1"/>
          </p:cNvSpPr>
          <p:nvPr>
            <p:ph type="body" idx="4294967295"/>
          </p:nvPr>
        </p:nvSpPr>
        <p:spPr>
          <a:xfrm>
            <a:off x="3475375" y="4048050"/>
            <a:ext cx="1978500" cy="45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sz="1100">
                <a:highlight>
                  <a:srgbClr val="FFFFFF"/>
                </a:highlight>
              </a:rPr>
              <a:t>State (Lock-down Length)</a:t>
            </a:r>
            <a:endParaRPr sz="1100">
              <a:highlight>
                <a:srgbClr val="FFFFFF"/>
              </a:highlight>
            </a:endParaRPr>
          </a:p>
        </p:txBody>
      </p:sp>
      <p:sp>
        <p:nvSpPr>
          <p:cNvPr id="121" name="Google Shape;121;p22"/>
          <p:cNvSpPr txBox="1">
            <a:spLocks noGrp="1"/>
          </p:cNvSpPr>
          <p:nvPr>
            <p:ph type="body" idx="4294967295"/>
          </p:nvPr>
        </p:nvSpPr>
        <p:spPr>
          <a:xfrm rot="-5400000">
            <a:off x="-394725" y="2244497"/>
            <a:ext cx="1527000" cy="45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 sz="1100">
                <a:highlight>
                  <a:srgbClr val="FFFFFF"/>
                </a:highlight>
              </a:rPr>
              <a:t>COVID-19 Cases (%)</a:t>
            </a:r>
            <a:endParaRPr sz="1100">
              <a:highlight>
                <a:srgbClr val="FFFFFF"/>
              </a:highlight>
            </a:endParaRPr>
          </a:p>
        </p:txBody>
      </p:sp>
      <p:sp>
        <p:nvSpPr>
          <p:cNvPr id="122" name="Google Shape;122;p22"/>
          <p:cNvSpPr txBox="1">
            <a:spLocks noGrp="1"/>
          </p:cNvSpPr>
          <p:nvPr>
            <p:ph type="body" idx="4294967295"/>
          </p:nvPr>
        </p:nvSpPr>
        <p:spPr>
          <a:xfrm>
            <a:off x="3811351" y="993675"/>
            <a:ext cx="1418400" cy="45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sz="1100">
                <a:highlight>
                  <a:srgbClr val="FFFFFF"/>
                </a:highlight>
              </a:rPr>
              <a:t>Mean Daily Cases</a:t>
            </a:r>
            <a:endParaRPr sz="1100">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body" idx="1"/>
          </p:nvPr>
        </p:nvSpPr>
        <p:spPr>
          <a:xfrm>
            <a:off x="0" y="815425"/>
            <a:ext cx="9144000" cy="157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sz="1600"/>
          </a:p>
        </p:txBody>
      </p:sp>
      <p:sp>
        <p:nvSpPr>
          <p:cNvPr id="128" name="Google Shape;128;p23"/>
          <p:cNvSpPr txBox="1">
            <a:spLocks noGrp="1"/>
          </p:cNvSpPr>
          <p:nvPr>
            <p:ph type="title"/>
          </p:nvPr>
        </p:nvSpPr>
        <p:spPr>
          <a:xfrm>
            <a:off x="311700" y="2427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Regression coefficients</a:t>
            </a:r>
            <a:endParaRPr/>
          </a:p>
        </p:txBody>
      </p:sp>
      <p:pic>
        <p:nvPicPr>
          <p:cNvPr id="129" name="Google Shape;129;p23"/>
          <p:cNvPicPr preferRelativeResize="0"/>
          <p:nvPr/>
        </p:nvPicPr>
        <p:blipFill rotWithShape="1">
          <a:blip r:embed="rId3">
            <a:alphaModFix/>
          </a:blip>
          <a:srcRect/>
          <a:stretch/>
        </p:blipFill>
        <p:spPr>
          <a:xfrm>
            <a:off x="309400" y="815425"/>
            <a:ext cx="8592200" cy="4175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4"/>
          <p:cNvPicPr preferRelativeResize="0"/>
          <p:nvPr/>
        </p:nvPicPr>
        <p:blipFill rotWithShape="1">
          <a:blip r:embed="rId3">
            <a:alphaModFix/>
          </a:blip>
          <a:srcRect/>
          <a:stretch/>
        </p:blipFill>
        <p:spPr>
          <a:xfrm>
            <a:off x="1862212" y="2704100"/>
            <a:ext cx="5419574" cy="2341625"/>
          </a:xfrm>
          <a:prstGeom prst="rect">
            <a:avLst/>
          </a:prstGeom>
          <a:noFill/>
          <a:ln>
            <a:noFill/>
          </a:ln>
        </p:spPr>
      </p:pic>
      <p:sp>
        <p:nvSpPr>
          <p:cNvPr id="135" name="Google Shape;135;p24"/>
          <p:cNvSpPr txBox="1">
            <a:spLocks noGrp="1"/>
          </p:cNvSpPr>
          <p:nvPr>
            <p:ph type="body" idx="1"/>
          </p:nvPr>
        </p:nvSpPr>
        <p:spPr>
          <a:xfrm>
            <a:off x="311700" y="975550"/>
            <a:ext cx="8520600" cy="1907700"/>
          </a:xfrm>
          <a:prstGeom prst="rect">
            <a:avLst/>
          </a:prstGeom>
          <a:noFill/>
          <a:ln>
            <a:noFill/>
          </a:ln>
        </p:spPr>
        <p:txBody>
          <a:bodyPr spcFirstLastPara="1" wrap="square" lIns="91425" tIns="91425" rIns="91425" bIns="91425" anchor="t" anchorCtr="0">
            <a:noAutofit/>
          </a:bodyPr>
          <a:lstStyle/>
          <a:p>
            <a:pPr marL="457200" lvl="0" indent="-336550" algn="l" rtl="0">
              <a:lnSpc>
                <a:spcPct val="115000"/>
              </a:lnSpc>
              <a:spcBef>
                <a:spcPts val="0"/>
              </a:spcBef>
              <a:spcAft>
                <a:spcPts val="0"/>
              </a:spcAft>
              <a:buSzPts val="1700"/>
              <a:buChar char="●"/>
            </a:pPr>
            <a:r>
              <a:rPr lang="en" sz="1700" dirty="0"/>
              <a:t>Data was randomly split into training and test subsets (75% and 25% of data, respectively), and models were trained and optimized</a:t>
            </a:r>
            <a:br>
              <a:rPr lang="en" sz="1700" dirty="0"/>
            </a:br>
            <a:endParaRPr sz="1700" baseline="-25000" dirty="0"/>
          </a:p>
          <a:p>
            <a:pPr marL="457200" lvl="0" indent="-336550" algn="l" rtl="0">
              <a:lnSpc>
                <a:spcPct val="115000"/>
              </a:lnSpc>
              <a:spcBef>
                <a:spcPts val="0"/>
              </a:spcBef>
              <a:spcAft>
                <a:spcPts val="0"/>
              </a:spcAft>
              <a:buSzPts val="1700"/>
              <a:buChar char="●"/>
            </a:pPr>
            <a:r>
              <a:rPr lang="en" sz="1700" dirty="0"/>
              <a:t>Best performance was obtained by a Gradient Boosting model, explaining 30.2% of the variance of COVID-19 mortality in the United States  </a:t>
            </a:r>
            <a:endParaRPr sz="1700" dirty="0"/>
          </a:p>
        </p:txBody>
      </p:sp>
      <p:sp>
        <p:nvSpPr>
          <p:cNvPr id="136" name="Google Shape;136;p24"/>
          <p:cNvSpPr txBox="1">
            <a:spLocks noGrp="1"/>
          </p:cNvSpPr>
          <p:nvPr>
            <p:ph type="title"/>
          </p:nvPr>
        </p:nvSpPr>
        <p:spPr>
          <a:xfrm>
            <a:off x="311700" y="2427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Machine Learning Findings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2427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Example of a Gradient Boosting Decision Tree</a:t>
            </a:r>
            <a:endParaRPr/>
          </a:p>
        </p:txBody>
      </p:sp>
      <p:pic>
        <p:nvPicPr>
          <p:cNvPr id="142" name="Google Shape;142;p25"/>
          <p:cNvPicPr preferRelativeResize="0"/>
          <p:nvPr/>
        </p:nvPicPr>
        <p:blipFill rotWithShape="1">
          <a:blip r:embed="rId3">
            <a:alphaModFix/>
          </a:blip>
          <a:srcRect/>
          <a:stretch/>
        </p:blipFill>
        <p:spPr>
          <a:xfrm>
            <a:off x="21388" y="1353650"/>
            <a:ext cx="9101224" cy="2447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body" idx="1"/>
          </p:nvPr>
        </p:nvSpPr>
        <p:spPr>
          <a:xfrm>
            <a:off x="311700" y="907275"/>
            <a:ext cx="8520600" cy="39279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000000"/>
              </a:buClr>
              <a:buSzPts val="1600"/>
              <a:buChar char="●"/>
            </a:pPr>
            <a:r>
              <a:rPr lang="en" sz="1600">
                <a:solidFill>
                  <a:srgbClr val="000000"/>
                </a:solidFill>
              </a:rPr>
              <a:t>10 factors uniquely related to COVID-19 mortality were obtained</a:t>
            </a:r>
            <a:endParaRPr sz="1600">
              <a:solidFill>
                <a:srgbClr val="000000"/>
              </a:solidFill>
            </a:endParaRPr>
          </a:p>
          <a:p>
            <a:pPr marL="457200" lvl="0" indent="-330200" algn="l" rtl="0">
              <a:lnSpc>
                <a:spcPct val="115000"/>
              </a:lnSpc>
              <a:spcBef>
                <a:spcPts val="0"/>
              </a:spcBef>
              <a:spcAft>
                <a:spcPts val="0"/>
              </a:spcAft>
              <a:buClr>
                <a:srgbClr val="000000"/>
              </a:buClr>
              <a:buSzPts val="1600"/>
              <a:buChar char="●"/>
            </a:pPr>
            <a:r>
              <a:rPr lang="en" sz="1600">
                <a:solidFill>
                  <a:srgbClr val="000000"/>
                </a:solidFill>
              </a:rPr>
              <a:t>Higher </a:t>
            </a:r>
            <a:r>
              <a:rPr lang="en" sz="1600" b="1">
                <a:solidFill>
                  <a:srgbClr val="000000"/>
                </a:solidFill>
              </a:rPr>
              <a:t>physical environment</a:t>
            </a:r>
            <a:r>
              <a:rPr lang="en" sz="1600">
                <a:solidFill>
                  <a:srgbClr val="000000"/>
                </a:solidFill>
              </a:rPr>
              <a:t> rank was found protective and higher proportion of </a:t>
            </a:r>
            <a:r>
              <a:rPr lang="en" sz="1600" b="1">
                <a:solidFill>
                  <a:srgbClr val="000000"/>
                </a:solidFill>
              </a:rPr>
              <a:t>obesity </a:t>
            </a:r>
            <a:r>
              <a:rPr lang="en" sz="1600">
                <a:solidFill>
                  <a:srgbClr val="000000"/>
                </a:solidFill>
              </a:rPr>
              <a:t>was found hazardous for death rates</a:t>
            </a:r>
            <a:endParaRPr sz="1600">
              <a:solidFill>
                <a:srgbClr val="000000"/>
              </a:solidFill>
            </a:endParaRPr>
          </a:p>
          <a:p>
            <a:pPr marL="457200" lvl="0" indent="-330200" algn="l" rtl="0">
              <a:lnSpc>
                <a:spcPct val="115000"/>
              </a:lnSpc>
              <a:spcBef>
                <a:spcPts val="0"/>
              </a:spcBef>
              <a:spcAft>
                <a:spcPts val="0"/>
              </a:spcAft>
              <a:buClr>
                <a:srgbClr val="000000"/>
              </a:buClr>
              <a:buSzPts val="1600"/>
              <a:buChar char="●"/>
            </a:pPr>
            <a:r>
              <a:rPr lang="en" sz="1600">
                <a:solidFill>
                  <a:srgbClr val="000000"/>
                </a:solidFill>
              </a:rPr>
              <a:t>A very high clinical relevance was found for </a:t>
            </a:r>
            <a:r>
              <a:rPr lang="en" sz="1600" b="1">
                <a:solidFill>
                  <a:srgbClr val="000000"/>
                </a:solidFill>
              </a:rPr>
              <a:t>ICU beds, </a:t>
            </a:r>
            <a:r>
              <a:rPr lang="en" sz="1600">
                <a:solidFill>
                  <a:srgbClr val="000000"/>
                </a:solidFill>
              </a:rPr>
              <a:t>although relationship with death rates was not statistically significant </a:t>
            </a:r>
            <a:endParaRPr/>
          </a:p>
          <a:p>
            <a:pPr marL="457200" lvl="0" indent="-330200" algn="l" rtl="0">
              <a:lnSpc>
                <a:spcPct val="115000"/>
              </a:lnSpc>
              <a:spcBef>
                <a:spcPts val="0"/>
              </a:spcBef>
              <a:spcAft>
                <a:spcPts val="0"/>
              </a:spcAft>
              <a:buClr>
                <a:srgbClr val="000000"/>
              </a:buClr>
              <a:buSzPts val="1600"/>
              <a:buChar char="●"/>
            </a:pPr>
            <a:r>
              <a:rPr lang="en" sz="1600">
                <a:solidFill>
                  <a:srgbClr val="000000"/>
                </a:solidFill>
              </a:rPr>
              <a:t>Out of the models tested, Gradient Boosting showed the best performance, being able to explain </a:t>
            </a:r>
            <a:r>
              <a:rPr lang="en" sz="1600" b="1">
                <a:solidFill>
                  <a:srgbClr val="000000"/>
                </a:solidFill>
              </a:rPr>
              <a:t>30.2% of the variance</a:t>
            </a:r>
            <a:r>
              <a:rPr lang="en" sz="1600">
                <a:solidFill>
                  <a:srgbClr val="000000"/>
                </a:solidFill>
              </a:rPr>
              <a:t> of the number of death cases in US counties</a:t>
            </a:r>
            <a:br>
              <a:rPr lang="en" sz="1600">
                <a:solidFill>
                  <a:srgbClr val="000000"/>
                </a:solidFill>
              </a:rPr>
            </a:br>
            <a:endParaRPr sz="1600">
              <a:solidFill>
                <a:srgbClr val="000000"/>
              </a:solidFill>
              <a:highlight>
                <a:srgbClr val="FFFF00"/>
              </a:highlight>
            </a:endParaRPr>
          </a:p>
          <a:p>
            <a:pPr marL="457200" lvl="0" indent="-342900" algn="l" rtl="0">
              <a:lnSpc>
                <a:spcPct val="115000"/>
              </a:lnSpc>
              <a:spcBef>
                <a:spcPts val="0"/>
              </a:spcBef>
              <a:spcAft>
                <a:spcPts val="0"/>
              </a:spcAft>
              <a:buClr>
                <a:srgbClr val="000000"/>
              </a:buClr>
              <a:buSzPts val="1800"/>
              <a:buChar char="●"/>
            </a:pPr>
            <a:r>
              <a:rPr lang="en" sz="1600">
                <a:solidFill>
                  <a:srgbClr val="000000"/>
                </a:solidFill>
              </a:rPr>
              <a:t>Going Forward:</a:t>
            </a:r>
            <a:endParaRPr sz="1600">
              <a:solidFill>
                <a:srgbClr val="000000"/>
              </a:solidFill>
            </a:endParaRPr>
          </a:p>
          <a:p>
            <a:pPr marL="914400" lvl="1" indent="-311150" algn="l" rtl="0">
              <a:lnSpc>
                <a:spcPct val="115000"/>
              </a:lnSpc>
              <a:spcBef>
                <a:spcPts val="0"/>
              </a:spcBef>
              <a:spcAft>
                <a:spcPts val="0"/>
              </a:spcAft>
              <a:buClr>
                <a:srgbClr val="000000"/>
              </a:buClr>
              <a:buSzPts val="1300"/>
              <a:buChar char="○"/>
            </a:pPr>
            <a:r>
              <a:rPr lang="en">
                <a:solidFill>
                  <a:srgbClr val="000000"/>
                </a:solidFill>
              </a:rPr>
              <a:t>Examine additional factors to explain more of the COVID-19 mortality variance</a:t>
            </a:r>
            <a:endParaRPr>
              <a:solidFill>
                <a:srgbClr val="000000"/>
              </a:solidFill>
            </a:endParaRPr>
          </a:p>
          <a:p>
            <a:pPr marL="914400" lvl="1" indent="-311150" algn="l" rtl="0">
              <a:lnSpc>
                <a:spcPct val="115000"/>
              </a:lnSpc>
              <a:spcBef>
                <a:spcPts val="0"/>
              </a:spcBef>
              <a:spcAft>
                <a:spcPts val="0"/>
              </a:spcAft>
              <a:buClr>
                <a:srgbClr val="000000"/>
              </a:buClr>
              <a:buSzPts val="1300"/>
              <a:buChar char="○"/>
            </a:pPr>
            <a:r>
              <a:rPr lang="en">
                <a:solidFill>
                  <a:srgbClr val="000000"/>
                </a:solidFill>
              </a:rPr>
              <a:t>Examine the specific roles of different factors for different US counties  </a:t>
            </a:r>
            <a:endParaRPr>
              <a:solidFill>
                <a:srgbClr val="000000"/>
              </a:solidFill>
            </a:endParaRPr>
          </a:p>
          <a:p>
            <a:pPr marL="914400" lvl="1" indent="-311150" algn="l" rtl="0">
              <a:lnSpc>
                <a:spcPct val="115000"/>
              </a:lnSpc>
              <a:spcBef>
                <a:spcPts val="0"/>
              </a:spcBef>
              <a:spcAft>
                <a:spcPts val="0"/>
              </a:spcAft>
              <a:buClr>
                <a:srgbClr val="000000"/>
              </a:buClr>
              <a:buSzPts val="1300"/>
              <a:buChar char="○"/>
            </a:pPr>
            <a:r>
              <a:rPr lang="en">
                <a:solidFill>
                  <a:srgbClr val="000000"/>
                </a:solidFill>
              </a:rPr>
              <a:t>Obtain risk factors depending on location and individual attributes</a:t>
            </a:r>
            <a:endParaRPr>
              <a:solidFill>
                <a:srgbClr val="000000"/>
              </a:solidFill>
            </a:endParaRPr>
          </a:p>
          <a:p>
            <a:pPr marL="1371600" lvl="2" indent="-317500" algn="l" rtl="0">
              <a:lnSpc>
                <a:spcPct val="115000"/>
              </a:lnSpc>
              <a:spcBef>
                <a:spcPts val="0"/>
              </a:spcBef>
              <a:spcAft>
                <a:spcPts val="0"/>
              </a:spcAft>
              <a:buClr>
                <a:srgbClr val="000000"/>
              </a:buClr>
              <a:buSzPts val="1400"/>
              <a:buChar char="■"/>
            </a:pPr>
            <a:r>
              <a:rPr lang="en">
                <a:solidFill>
                  <a:srgbClr val="000000"/>
                </a:solidFill>
              </a:rPr>
              <a:t>The user inputs the county they are living in, their age, some demographic information (smoker, diabetic, etc.) and we output the probability of motarlity if the individual is infected with COVID-19</a:t>
            </a:r>
            <a:endParaRPr>
              <a:solidFill>
                <a:srgbClr val="000000"/>
              </a:solidFill>
            </a:endParaRPr>
          </a:p>
        </p:txBody>
      </p:sp>
      <p:sp>
        <p:nvSpPr>
          <p:cNvPr id="148" name="Google Shape;148;p26"/>
          <p:cNvSpPr txBox="1">
            <a:spLocks noGrp="1"/>
          </p:cNvSpPr>
          <p:nvPr>
            <p:ph type="title"/>
          </p:nvPr>
        </p:nvSpPr>
        <p:spPr>
          <a:xfrm>
            <a:off x="311700" y="33457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Conclusions and Future Directions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2716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Introduction and Objective</a:t>
            </a:r>
            <a:endParaRPr/>
          </a:p>
        </p:txBody>
      </p:sp>
      <p:sp>
        <p:nvSpPr>
          <p:cNvPr id="63" name="Google Shape;63;p14"/>
          <p:cNvSpPr txBox="1">
            <a:spLocks noGrp="1"/>
          </p:cNvSpPr>
          <p:nvPr>
            <p:ph type="body" idx="1"/>
          </p:nvPr>
        </p:nvSpPr>
        <p:spPr>
          <a:xfrm>
            <a:off x="311700" y="975550"/>
            <a:ext cx="8520600" cy="3824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The current Covid-19 crisis has created an unprecedented public health and economic emergency</a:t>
            </a:r>
            <a:br>
              <a:rPr lang="en"/>
            </a:br>
            <a:endParaRPr sz="1200" baseline="-25000"/>
          </a:p>
          <a:p>
            <a:pPr marL="457200" lvl="0" indent="-342900" algn="l" rtl="0">
              <a:lnSpc>
                <a:spcPct val="115000"/>
              </a:lnSpc>
              <a:spcBef>
                <a:spcPts val="0"/>
              </a:spcBef>
              <a:spcAft>
                <a:spcPts val="0"/>
              </a:spcAft>
              <a:buSzPts val="1800"/>
              <a:buChar char="●"/>
            </a:pPr>
            <a:r>
              <a:rPr lang="en"/>
              <a:t>Current understanding of the virus spread and it’s mortality pattern is limited; however, significant amounts of data have been collected and made publicly available</a:t>
            </a:r>
            <a:br>
              <a:rPr lang="en"/>
            </a:br>
            <a:endParaRPr/>
          </a:p>
          <a:p>
            <a:pPr marL="457200" lvl="0" indent="-342900" algn="l" rtl="0">
              <a:lnSpc>
                <a:spcPct val="115000"/>
              </a:lnSpc>
              <a:spcBef>
                <a:spcPts val="0"/>
              </a:spcBef>
              <a:spcAft>
                <a:spcPts val="0"/>
              </a:spcAft>
              <a:buSzPts val="1800"/>
              <a:buChar char="●"/>
            </a:pPr>
            <a:r>
              <a:rPr lang="en" b="1"/>
              <a:t>Objective: To </a:t>
            </a:r>
            <a:r>
              <a:rPr lang="en"/>
              <a:t>find the relationship of the sociodemographic and health service factors with the COVID-19 mortality in the United States.</a:t>
            </a:r>
            <a:endParaRPr/>
          </a:p>
          <a:p>
            <a:pPr marL="0" lvl="0" indent="0" algn="l" rtl="0">
              <a:lnSpc>
                <a:spcPct val="115000"/>
              </a:lnSpc>
              <a:spcBef>
                <a:spcPts val="1600"/>
              </a:spcBef>
              <a:spcAft>
                <a:spcPts val="0"/>
              </a:spcAft>
              <a:buSzPts val="1800"/>
              <a:buNone/>
            </a:pPr>
            <a:br>
              <a:rPr lang="en" sz="1150">
                <a:solidFill>
                  <a:srgbClr val="1D1C1D"/>
                </a:solidFill>
                <a:highlight>
                  <a:srgbClr val="F8F8F8"/>
                </a:highlight>
              </a:rPr>
            </a:br>
            <a:endParaRPr sz="1150">
              <a:solidFill>
                <a:srgbClr val="1D1C1D"/>
              </a:solidFill>
              <a:highlight>
                <a:srgbClr val="F8F8F8"/>
              </a:highlight>
            </a:endParaRPr>
          </a:p>
          <a:p>
            <a:pPr marL="0" lvl="0" indent="0" algn="l" rtl="0">
              <a:lnSpc>
                <a:spcPct val="115000"/>
              </a:lnSpc>
              <a:spcBef>
                <a:spcPts val="1600"/>
              </a:spcBef>
              <a:spcAft>
                <a:spcPts val="1600"/>
              </a:spcAft>
              <a:buSzPts val="1800"/>
              <a:buNone/>
            </a:pPr>
            <a:r>
              <a:rPr lang="en" sz="1150"/>
              <a:t>Study GitHub repository: </a:t>
            </a:r>
            <a:r>
              <a:rPr lang="en" sz="1100" u="sng">
                <a:solidFill>
                  <a:schemeClr val="hlink"/>
                </a:solidFill>
                <a:hlinkClick r:id="rId3"/>
              </a:rPr>
              <a:t>github.com/AmirAvnit/COVID-19_MIT_DataThon_Team_E5</a:t>
            </a:r>
            <a:endParaRPr u="sng">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body" idx="1"/>
          </p:nvPr>
        </p:nvSpPr>
        <p:spPr>
          <a:xfrm>
            <a:off x="311700" y="1152475"/>
            <a:ext cx="8520600" cy="36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SzPts val="1800"/>
              <a:buNone/>
            </a:pPr>
            <a:r>
              <a:rPr lang="en" sz="1400"/>
              <a:t> </a:t>
            </a:r>
            <a:endParaRPr/>
          </a:p>
        </p:txBody>
      </p:sp>
      <p:sp>
        <p:nvSpPr>
          <p:cNvPr id="69" name="Google Shape;69;p15"/>
          <p:cNvSpPr txBox="1">
            <a:spLocks noGrp="1"/>
          </p:cNvSpPr>
          <p:nvPr>
            <p:ph type="title"/>
          </p:nvPr>
        </p:nvSpPr>
        <p:spPr>
          <a:xfrm>
            <a:off x="311700" y="2138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t>Methodology Overview</a:t>
            </a:r>
            <a:endParaRPr/>
          </a:p>
          <a:p>
            <a:pPr marL="0" lvl="0" indent="0" algn="ctr" rtl="0">
              <a:lnSpc>
                <a:spcPct val="100000"/>
              </a:lnSpc>
              <a:spcBef>
                <a:spcPts val="0"/>
              </a:spcBef>
              <a:spcAft>
                <a:spcPts val="0"/>
              </a:spcAft>
              <a:buSzPts val="2800"/>
              <a:buNone/>
            </a:pPr>
            <a:endParaRPr/>
          </a:p>
        </p:txBody>
      </p:sp>
      <p:sp>
        <p:nvSpPr>
          <p:cNvPr id="70" name="Google Shape;70;p15"/>
          <p:cNvSpPr txBox="1">
            <a:spLocks noGrp="1"/>
          </p:cNvSpPr>
          <p:nvPr>
            <p:ph type="body" idx="1"/>
          </p:nvPr>
        </p:nvSpPr>
        <p:spPr>
          <a:xfrm>
            <a:off x="311700" y="747975"/>
            <a:ext cx="8520600" cy="4289700"/>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Char char="●"/>
            </a:pPr>
            <a:r>
              <a:rPr lang="en" sz="1600"/>
              <a:t>We used counties as our observation unit</a:t>
            </a:r>
            <a:endParaRPr sz="1600"/>
          </a:p>
          <a:p>
            <a:pPr marL="457200" lvl="0" indent="-330200" algn="l" rtl="0">
              <a:lnSpc>
                <a:spcPct val="150000"/>
              </a:lnSpc>
              <a:spcBef>
                <a:spcPts val="0"/>
              </a:spcBef>
              <a:spcAft>
                <a:spcPts val="0"/>
              </a:spcAft>
              <a:buSzPts val="1600"/>
              <a:buChar char="●"/>
            </a:pPr>
            <a:r>
              <a:rPr lang="en" sz="1600"/>
              <a:t>Data was collected, preprocessed and analyzed via R and python</a:t>
            </a:r>
            <a:endParaRPr sz="1600"/>
          </a:p>
          <a:p>
            <a:pPr marL="914400" lvl="1" indent="-330200" algn="l" rtl="0">
              <a:lnSpc>
                <a:spcPct val="150000"/>
              </a:lnSpc>
              <a:spcBef>
                <a:spcPts val="0"/>
              </a:spcBef>
              <a:spcAft>
                <a:spcPts val="0"/>
              </a:spcAft>
              <a:buSzPts val="1600"/>
              <a:buChar char="○"/>
            </a:pPr>
            <a:r>
              <a:rPr lang="en" sz="1600"/>
              <a:t>R packages: pscl and parameters</a:t>
            </a:r>
            <a:endParaRPr sz="1600"/>
          </a:p>
          <a:p>
            <a:pPr marL="914400" lvl="1" indent="-330200" algn="l" rtl="0">
              <a:lnSpc>
                <a:spcPct val="150000"/>
              </a:lnSpc>
              <a:spcBef>
                <a:spcPts val="0"/>
              </a:spcBef>
              <a:spcAft>
                <a:spcPts val="0"/>
              </a:spcAft>
              <a:buSzPts val="1600"/>
              <a:buChar char="○"/>
            </a:pPr>
            <a:r>
              <a:rPr lang="en" sz="1600"/>
              <a:t>Python libraries: numpy, pandas, scipy and sklearn</a:t>
            </a:r>
            <a:br>
              <a:rPr lang="en" sz="1600"/>
            </a:br>
            <a:endParaRPr sz="1600"/>
          </a:p>
          <a:p>
            <a:pPr marL="457200" lvl="0" indent="-330200" algn="l" rtl="0">
              <a:lnSpc>
                <a:spcPct val="150000"/>
              </a:lnSpc>
              <a:spcBef>
                <a:spcPts val="0"/>
              </a:spcBef>
              <a:spcAft>
                <a:spcPts val="0"/>
              </a:spcAft>
              <a:buSzPts val="1600"/>
              <a:buChar char="●"/>
            </a:pPr>
            <a:r>
              <a:rPr lang="en" sz="1600"/>
              <a:t>Data was visualized via Tableau, R and python</a:t>
            </a:r>
            <a:endParaRPr sz="1600"/>
          </a:p>
          <a:p>
            <a:pPr marL="914400" lvl="1" indent="-330200" algn="l" rtl="0">
              <a:lnSpc>
                <a:spcPct val="150000"/>
              </a:lnSpc>
              <a:spcBef>
                <a:spcPts val="0"/>
              </a:spcBef>
              <a:spcAft>
                <a:spcPts val="0"/>
              </a:spcAft>
              <a:buSzPts val="1600"/>
              <a:buChar char="○"/>
            </a:pPr>
            <a:r>
              <a:rPr lang="en" sz="1600"/>
              <a:t>R packages: ggplot2</a:t>
            </a:r>
            <a:endParaRPr sz="1600"/>
          </a:p>
          <a:p>
            <a:pPr marL="914400" lvl="1" indent="-330200" algn="l" rtl="0">
              <a:lnSpc>
                <a:spcPct val="150000"/>
              </a:lnSpc>
              <a:spcBef>
                <a:spcPts val="0"/>
              </a:spcBef>
              <a:spcAft>
                <a:spcPts val="0"/>
              </a:spcAft>
              <a:buSzPts val="1600"/>
              <a:buChar char="○"/>
            </a:pPr>
            <a:r>
              <a:rPr lang="en" sz="1600"/>
              <a:t>Python libraries: matplotlib and seaborn</a:t>
            </a:r>
            <a:endParaRPr sz="1600"/>
          </a:p>
          <a:p>
            <a:pPr marL="0" lvl="0" indent="0" algn="l" rtl="0">
              <a:lnSpc>
                <a:spcPct val="150000"/>
              </a:lnSpc>
              <a:spcBef>
                <a:spcPts val="1600"/>
              </a:spcBef>
              <a:spcAft>
                <a:spcPts val="0"/>
              </a:spcAft>
              <a:buSzPts val="1800"/>
              <a:buNone/>
            </a:pPr>
            <a:endParaRPr sz="1600"/>
          </a:p>
          <a:p>
            <a:pPr marL="0" lvl="0" indent="0" algn="l" rtl="0">
              <a:lnSpc>
                <a:spcPct val="150000"/>
              </a:lnSpc>
              <a:spcBef>
                <a:spcPts val="1600"/>
              </a:spcBef>
              <a:spcAft>
                <a:spcPts val="0"/>
              </a:spcAft>
              <a:buSzPts val="1800"/>
              <a:buNone/>
            </a:pPr>
            <a:endParaRPr/>
          </a:p>
          <a:p>
            <a:pPr marL="0" lvl="0" indent="0" algn="l" rtl="0">
              <a:lnSpc>
                <a:spcPct val="150000"/>
              </a:lnSpc>
              <a:spcBef>
                <a:spcPts val="1600"/>
              </a:spcBef>
              <a:spcAft>
                <a:spcPts val="1600"/>
              </a:spcAft>
              <a:buSzPts val="1800"/>
              <a:buNone/>
            </a:pPr>
            <a:endParaRPr/>
          </a:p>
        </p:txBody>
      </p:sp>
      <p:pic>
        <p:nvPicPr>
          <p:cNvPr id="71" name="Google Shape;71;p15"/>
          <p:cNvPicPr preferRelativeResize="0"/>
          <p:nvPr/>
        </p:nvPicPr>
        <p:blipFill rotWithShape="1">
          <a:blip r:embed="rId3">
            <a:alphaModFix/>
          </a:blip>
          <a:srcRect/>
          <a:stretch/>
        </p:blipFill>
        <p:spPr>
          <a:xfrm>
            <a:off x="5120500" y="2252875"/>
            <a:ext cx="3864201" cy="2526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311700" y="1152475"/>
            <a:ext cx="8520600" cy="36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SzPts val="1800"/>
              <a:buNone/>
            </a:pPr>
            <a:r>
              <a:rPr lang="en" sz="1400"/>
              <a:t> </a:t>
            </a:r>
            <a:endParaRPr/>
          </a:p>
        </p:txBody>
      </p:sp>
      <p:sp>
        <p:nvSpPr>
          <p:cNvPr id="77" name="Google Shape;77;p16"/>
          <p:cNvSpPr txBox="1">
            <a:spLocks noGrp="1"/>
          </p:cNvSpPr>
          <p:nvPr>
            <p:ph type="title"/>
          </p:nvPr>
        </p:nvSpPr>
        <p:spPr>
          <a:xfrm>
            <a:off x="311700" y="17527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t>Data Collection</a:t>
            </a:r>
            <a:endParaRPr/>
          </a:p>
          <a:p>
            <a:pPr marL="0" lvl="0" indent="0" algn="ctr" rtl="0">
              <a:lnSpc>
                <a:spcPct val="100000"/>
              </a:lnSpc>
              <a:spcBef>
                <a:spcPts val="0"/>
              </a:spcBef>
              <a:spcAft>
                <a:spcPts val="0"/>
              </a:spcAft>
              <a:buSzPts val="2800"/>
              <a:buNone/>
            </a:pPr>
            <a:endParaRPr/>
          </a:p>
        </p:txBody>
      </p:sp>
      <p:sp>
        <p:nvSpPr>
          <p:cNvPr id="78" name="Google Shape;78;p16"/>
          <p:cNvSpPr txBox="1">
            <a:spLocks noGrp="1"/>
          </p:cNvSpPr>
          <p:nvPr>
            <p:ph type="body" idx="1"/>
          </p:nvPr>
        </p:nvSpPr>
        <p:spPr>
          <a:xfrm>
            <a:off x="311700" y="701000"/>
            <a:ext cx="8520600" cy="485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sz="1600"/>
              <a:t>Open-source datasets were explored for potential predictors of COVID19 mortality</a:t>
            </a:r>
            <a:endParaRPr sz="1600"/>
          </a:p>
          <a:p>
            <a:pPr marL="457200" lvl="0" indent="-330200" algn="l" rtl="0">
              <a:lnSpc>
                <a:spcPct val="115000"/>
              </a:lnSpc>
              <a:spcBef>
                <a:spcPts val="1600"/>
              </a:spcBef>
              <a:spcAft>
                <a:spcPts val="0"/>
              </a:spcAft>
              <a:buSzPts val="1600"/>
              <a:buChar char="●"/>
            </a:pPr>
            <a:r>
              <a:rPr lang="en" sz="1600"/>
              <a:t>Housing &amp; population per Area</a:t>
            </a:r>
            <a:endParaRPr sz="1600"/>
          </a:p>
          <a:p>
            <a:pPr marL="457200" lvl="0" indent="-330200" algn="l" rtl="0">
              <a:lnSpc>
                <a:spcPct val="115000"/>
              </a:lnSpc>
              <a:spcBef>
                <a:spcPts val="0"/>
              </a:spcBef>
              <a:spcAft>
                <a:spcPts val="0"/>
              </a:spcAft>
              <a:buSzPts val="1600"/>
              <a:buChar char="●"/>
            </a:pPr>
            <a:r>
              <a:rPr lang="en" sz="1600"/>
              <a:t>Availability of health professionals</a:t>
            </a:r>
            <a:endParaRPr sz="1600"/>
          </a:p>
          <a:p>
            <a:pPr marL="457200" lvl="0" indent="-330200" algn="l" rtl="0">
              <a:lnSpc>
                <a:spcPct val="115000"/>
              </a:lnSpc>
              <a:spcBef>
                <a:spcPts val="0"/>
              </a:spcBef>
              <a:spcAft>
                <a:spcPts val="0"/>
              </a:spcAft>
              <a:buSzPts val="1600"/>
              <a:buChar char="●"/>
            </a:pPr>
            <a:r>
              <a:rPr lang="en" sz="1600"/>
              <a:t>Hospital Bed and ICU Capacity</a:t>
            </a:r>
            <a:endParaRPr sz="1600"/>
          </a:p>
          <a:p>
            <a:pPr marL="457200" lvl="0" indent="-330200" algn="l" rtl="0">
              <a:lnSpc>
                <a:spcPct val="115000"/>
              </a:lnSpc>
              <a:spcBef>
                <a:spcPts val="0"/>
              </a:spcBef>
              <a:spcAft>
                <a:spcPts val="0"/>
              </a:spcAft>
              <a:buSzPts val="1600"/>
              <a:buChar char="●"/>
            </a:pPr>
            <a:r>
              <a:rPr lang="en" sz="1600"/>
              <a:t>Lockdown Length</a:t>
            </a:r>
            <a:endParaRPr sz="1600"/>
          </a:p>
          <a:p>
            <a:pPr marL="457200" lvl="0" indent="-330200" algn="l" rtl="0">
              <a:lnSpc>
                <a:spcPct val="115000"/>
              </a:lnSpc>
              <a:spcBef>
                <a:spcPts val="0"/>
              </a:spcBef>
              <a:spcAft>
                <a:spcPts val="0"/>
              </a:spcAft>
              <a:buSzPts val="1600"/>
              <a:buChar char="●"/>
            </a:pPr>
            <a:r>
              <a:rPr lang="en" sz="1600"/>
              <a:t>COVID-19 County Level Data</a:t>
            </a:r>
            <a:endParaRPr sz="1600"/>
          </a:p>
          <a:p>
            <a:pPr marL="457200" lvl="0" indent="-330200" algn="l" rtl="0">
              <a:lnSpc>
                <a:spcPct val="115000"/>
              </a:lnSpc>
              <a:spcBef>
                <a:spcPts val="0"/>
              </a:spcBef>
              <a:spcAft>
                <a:spcPts val="0"/>
              </a:spcAft>
              <a:buSzPts val="1600"/>
              <a:buChar char="●"/>
            </a:pPr>
            <a:r>
              <a:rPr lang="en" sz="1600"/>
              <a:t>Socioeconomic, Behavioral &amp; Life Quality rankings</a:t>
            </a:r>
            <a:endParaRPr sz="1600"/>
          </a:p>
          <a:p>
            <a:pPr marL="457200" lvl="0" indent="-330200" algn="l" rtl="0">
              <a:lnSpc>
                <a:spcPct val="115000"/>
              </a:lnSpc>
              <a:spcBef>
                <a:spcPts val="0"/>
              </a:spcBef>
              <a:spcAft>
                <a:spcPts val="0"/>
              </a:spcAft>
              <a:buSzPts val="1600"/>
              <a:buChar char="●"/>
            </a:pPr>
            <a:r>
              <a:rPr lang="en" sz="1600"/>
              <a:t>Morbidity, Obesity &amp; Smoking Prevalence</a:t>
            </a:r>
            <a:br>
              <a:rPr lang="en" sz="1600"/>
            </a:br>
            <a:endParaRPr/>
          </a:p>
          <a:p>
            <a:pPr marL="457200" lvl="0" indent="-330200" algn="l" rtl="0">
              <a:lnSpc>
                <a:spcPct val="115000"/>
              </a:lnSpc>
              <a:spcBef>
                <a:spcPts val="0"/>
              </a:spcBef>
              <a:spcAft>
                <a:spcPts val="0"/>
              </a:spcAft>
              <a:buSzPts val="1600"/>
              <a:buChar char="●"/>
            </a:pPr>
            <a:r>
              <a:rPr lang="en" sz="1600"/>
              <a:t>Sources:</a:t>
            </a:r>
            <a:br>
              <a:rPr lang="en" sz="1600"/>
            </a:br>
            <a:r>
              <a:rPr lang="en" sz="1200" u="sng">
                <a:solidFill>
                  <a:schemeClr val="hlink"/>
                </a:solidFill>
                <a:hlinkClick r:id="rId3"/>
              </a:rPr>
              <a:t>https://www.usatoday.com/storytelling/coronavirus-reopening-america-map/</a:t>
            </a:r>
            <a:br>
              <a:rPr lang="en"/>
            </a:br>
            <a:r>
              <a:rPr lang="en" sz="1200" u="sng">
                <a:solidFill>
                  <a:schemeClr val="hlink"/>
                </a:solidFill>
                <a:hlinkClick r:id="rId4"/>
              </a:rPr>
              <a:t>https://github.com/nytimes/covid-19-data</a:t>
            </a:r>
            <a:br>
              <a:rPr lang="en"/>
            </a:br>
            <a:r>
              <a:rPr lang="en" sz="1100" u="sng">
                <a:solidFill>
                  <a:schemeClr val="hlink"/>
                </a:solidFill>
                <a:hlinkClick r:id="rId5"/>
              </a:rPr>
              <a:t>https://github.com/JieYingWu/COVID-19_US_County-level_Summaries</a:t>
            </a:r>
            <a:br>
              <a:rPr lang="en"/>
            </a:br>
            <a:endParaRPr/>
          </a:p>
          <a:p>
            <a:pPr marL="0" lvl="0" indent="0" algn="l" rtl="0">
              <a:lnSpc>
                <a:spcPct val="115000"/>
              </a:lnSpc>
              <a:spcBef>
                <a:spcPts val="1600"/>
              </a:spcBef>
              <a:spcAft>
                <a:spcPts val="1600"/>
              </a:spcAft>
              <a:buSzPts val="1800"/>
              <a:buNone/>
            </a:pPr>
            <a:endParaRPr/>
          </a:p>
        </p:txBody>
      </p:sp>
      <p:sp>
        <p:nvSpPr>
          <p:cNvPr id="79" name="Google Shape;79;p16"/>
          <p:cNvSpPr txBox="1"/>
          <p:nvPr/>
        </p:nvSpPr>
        <p:spPr>
          <a:xfrm>
            <a:off x="313975" y="4591250"/>
            <a:ext cx="6273300" cy="472500"/>
          </a:xfrm>
          <a:prstGeom prst="rect">
            <a:avLst/>
          </a:prstGeom>
          <a:noFill/>
          <a:ln>
            <a:noFill/>
          </a:ln>
        </p:spPr>
        <p:txBody>
          <a:bodyPr spcFirstLastPara="1" wrap="square" lIns="91425" tIns="91425" rIns="91425" bIns="91425" anchor="t" anchorCtr="0">
            <a:noAutofit/>
          </a:bodyPr>
          <a:lstStyle/>
          <a:p>
            <a:pPr marL="457200" marR="0" lvl="0" indent="0" algn="l" rtl="0">
              <a:lnSpc>
                <a:spcPct val="115000"/>
              </a:lnSpc>
              <a:spcBef>
                <a:spcPts val="0"/>
              </a:spcBef>
              <a:spcAft>
                <a:spcPts val="1600"/>
              </a:spcAft>
              <a:buClr>
                <a:srgbClr val="000000"/>
              </a:buClr>
              <a:buSzPts val="1200"/>
              <a:buFont typeface="Arial"/>
              <a:buNone/>
            </a:pPr>
            <a:r>
              <a:rPr lang="en" sz="1200" b="0" i="0" u="none" strike="noStrike" cap="none">
                <a:solidFill>
                  <a:schemeClr val="dk2"/>
                </a:solidFill>
                <a:latin typeface="Arial"/>
                <a:ea typeface="Arial"/>
                <a:cs typeface="Arial"/>
                <a:sym typeface="Arial"/>
              </a:rPr>
              <a:t>All datasets and our processed data can be found in the study’s GitHub repository:</a:t>
            </a:r>
            <a:br>
              <a:rPr lang="en" sz="1200" b="0" i="0" u="none" strike="noStrike" cap="none">
                <a:solidFill>
                  <a:schemeClr val="dk2"/>
                </a:solidFill>
                <a:latin typeface="Arial"/>
                <a:ea typeface="Arial"/>
                <a:cs typeface="Arial"/>
                <a:sym typeface="Arial"/>
              </a:rPr>
            </a:br>
            <a:r>
              <a:rPr lang="en" sz="1100" b="0" i="0" u="sng" strike="noStrike" cap="none">
                <a:solidFill>
                  <a:schemeClr val="hlink"/>
                </a:solidFill>
                <a:latin typeface="Arial"/>
                <a:ea typeface="Arial"/>
                <a:cs typeface="Arial"/>
                <a:sym typeface="Arial"/>
                <a:hlinkClick r:id="rId6"/>
              </a:rPr>
              <a:t>github.com/AmirAvnit/COVID-19_MIT_DataThon_Team_E5</a:t>
            </a:r>
            <a:endParaRPr sz="1200" b="0" i="0" u="none" strike="noStrike" cap="none">
              <a:solidFill>
                <a:schemeClr val="dk2"/>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body" idx="1"/>
          </p:nvPr>
        </p:nvSpPr>
        <p:spPr>
          <a:xfrm>
            <a:off x="311700" y="1152475"/>
            <a:ext cx="8520600" cy="36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SzPts val="1800"/>
              <a:buNone/>
            </a:pPr>
            <a:r>
              <a:rPr lang="en" sz="1400"/>
              <a:t> </a:t>
            </a:r>
            <a:endParaRPr/>
          </a:p>
        </p:txBody>
      </p:sp>
      <p:sp>
        <p:nvSpPr>
          <p:cNvPr id="85" name="Google Shape;85;p17"/>
          <p:cNvSpPr txBox="1">
            <a:spLocks noGrp="1"/>
          </p:cNvSpPr>
          <p:nvPr>
            <p:ph type="title"/>
          </p:nvPr>
        </p:nvSpPr>
        <p:spPr>
          <a:xfrm>
            <a:off x="311700" y="2138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t>Data Preprocessing</a:t>
            </a:r>
            <a:endParaRPr/>
          </a:p>
          <a:p>
            <a:pPr marL="0" lvl="0" indent="0" algn="ctr" rtl="0">
              <a:lnSpc>
                <a:spcPct val="100000"/>
              </a:lnSpc>
              <a:spcBef>
                <a:spcPts val="0"/>
              </a:spcBef>
              <a:spcAft>
                <a:spcPts val="0"/>
              </a:spcAft>
              <a:buSzPts val="2800"/>
              <a:buNone/>
            </a:pPr>
            <a:endParaRPr/>
          </a:p>
        </p:txBody>
      </p:sp>
      <p:sp>
        <p:nvSpPr>
          <p:cNvPr id="86" name="Google Shape;86;p17"/>
          <p:cNvSpPr txBox="1">
            <a:spLocks noGrp="1"/>
          </p:cNvSpPr>
          <p:nvPr>
            <p:ph type="body" idx="1"/>
          </p:nvPr>
        </p:nvSpPr>
        <p:spPr>
          <a:xfrm>
            <a:off x="311700" y="747975"/>
            <a:ext cx="8520600" cy="43569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Multiple relevant open-source datasets were examined and obtained</a:t>
            </a:r>
            <a:br>
              <a:rPr lang="en"/>
            </a:br>
            <a:endParaRPr/>
          </a:p>
          <a:p>
            <a:pPr marL="457200" lvl="0" indent="-342900" algn="l" rtl="0">
              <a:lnSpc>
                <a:spcPct val="115000"/>
              </a:lnSpc>
              <a:spcBef>
                <a:spcPts val="0"/>
              </a:spcBef>
              <a:spcAft>
                <a:spcPts val="0"/>
              </a:spcAft>
              <a:buSzPts val="1800"/>
              <a:buChar char="●"/>
            </a:pPr>
            <a:r>
              <a:rPr lang="en"/>
              <a:t>Irrelevant variables and variables with high numbers of missing values were omitted (25% or above NAs)</a:t>
            </a:r>
            <a:br>
              <a:rPr lang="en"/>
            </a:br>
            <a:endParaRPr/>
          </a:p>
          <a:p>
            <a:pPr marL="457200" lvl="0" indent="-342900" algn="l" rtl="0">
              <a:lnSpc>
                <a:spcPct val="115000"/>
              </a:lnSpc>
              <a:spcBef>
                <a:spcPts val="0"/>
              </a:spcBef>
              <a:spcAft>
                <a:spcPts val="0"/>
              </a:spcAft>
              <a:buSzPts val="1800"/>
              <a:buChar char="●"/>
            </a:pPr>
            <a:r>
              <a:rPr lang="en"/>
              <a:t>Cases with missing values for predicted variable (death rates) were omitted</a:t>
            </a:r>
            <a:br>
              <a:rPr lang="en"/>
            </a:br>
            <a:endParaRPr/>
          </a:p>
          <a:p>
            <a:pPr marL="457200" lvl="0" indent="-342900" algn="l" rtl="0">
              <a:lnSpc>
                <a:spcPct val="115000"/>
              </a:lnSpc>
              <a:spcBef>
                <a:spcPts val="0"/>
              </a:spcBef>
              <a:spcAft>
                <a:spcPts val="0"/>
              </a:spcAft>
              <a:buSzPts val="1800"/>
              <a:buChar char="●"/>
            </a:pPr>
            <a:r>
              <a:rPr lang="en"/>
              <a:t>Variables were normalized according to county population size </a:t>
            </a:r>
            <a:br>
              <a:rPr lang="en"/>
            </a:br>
            <a:r>
              <a:rPr lang="en"/>
              <a:t>(1 per 1,000 people)</a:t>
            </a:r>
            <a:br>
              <a:rPr lang="en"/>
            </a:br>
            <a:endParaRPr/>
          </a:p>
          <a:p>
            <a:pPr marL="457200" lvl="0" indent="0" algn="l" rtl="0">
              <a:lnSpc>
                <a:spcPct val="115000"/>
              </a:lnSpc>
              <a:spcBef>
                <a:spcPts val="1600"/>
              </a:spcBef>
              <a:spcAft>
                <a:spcPts val="0"/>
              </a:spcAft>
              <a:buSzPts val="1800"/>
              <a:buNone/>
            </a:pPr>
            <a:br>
              <a:rPr lang="en" sz="1600"/>
            </a:br>
            <a:r>
              <a:rPr lang="en" sz="1400"/>
              <a:t>All processed data can be found on the study’s GitHub repository:</a:t>
            </a:r>
            <a:br>
              <a:rPr lang="en" sz="1400"/>
            </a:br>
            <a:r>
              <a:rPr lang="en" sz="1400" u="sng">
                <a:solidFill>
                  <a:schemeClr val="hlink"/>
                </a:solidFill>
                <a:hlinkClick r:id="rId3"/>
              </a:rPr>
              <a:t>github.com/AmirAvnit/COVID-19_MIT_DataThon_Team_E5</a:t>
            </a:r>
            <a:endParaRPr sz="1400" u="sng">
              <a:solidFill>
                <a:schemeClr val="accent5"/>
              </a:solidFill>
            </a:endParaRPr>
          </a:p>
          <a:p>
            <a:pPr marL="457200" lvl="0" indent="0" algn="l" rtl="0">
              <a:lnSpc>
                <a:spcPct val="115000"/>
              </a:lnSpc>
              <a:spcBef>
                <a:spcPts val="1600"/>
              </a:spcBef>
              <a:spcAft>
                <a:spcPts val="0"/>
              </a:spcAft>
              <a:buSzPts val="1800"/>
              <a:buNone/>
            </a:pPr>
            <a:endParaRPr sz="1200"/>
          </a:p>
          <a:p>
            <a:pPr marL="457200" lvl="0" indent="0" algn="l" rtl="0">
              <a:lnSpc>
                <a:spcPct val="115000"/>
              </a:lnSpc>
              <a:spcBef>
                <a:spcPts val="1600"/>
              </a:spcBef>
              <a:spcAft>
                <a:spcPts val="0"/>
              </a:spcAft>
              <a:buSzPts val="1800"/>
              <a:buNone/>
            </a:pPr>
            <a:endParaRPr/>
          </a:p>
          <a:p>
            <a:pPr marL="0" lvl="0" indent="0" algn="l" rtl="0">
              <a:lnSpc>
                <a:spcPct val="100000"/>
              </a:lnSpc>
              <a:spcBef>
                <a:spcPts val="1600"/>
              </a:spcBef>
              <a:spcAft>
                <a:spcPts val="0"/>
              </a:spcAft>
              <a:buClr>
                <a:schemeClr val="dk1"/>
              </a:buClr>
              <a:buSzPts val="1100"/>
              <a:buFont typeface="Arial"/>
              <a:buNone/>
            </a:pPr>
            <a:endParaRPr/>
          </a:p>
          <a:p>
            <a:pPr marL="0" lvl="0" indent="0" algn="l" rtl="0">
              <a:lnSpc>
                <a:spcPct val="115000"/>
              </a:lnSpc>
              <a:spcBef>
                <a:spcPts val="1600"/>
              </a:spcBef>
              <a:spcAft>
                <a:spcPts val="1600"/>
              </a:spcAft>
              <a:buSzPts val="18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body" idx="1"/>
          </p:nvPr>
        </p:nvSpPr>
        <p:spPr>
          <a:xfrm>
            <a:off x="311700" y="1152475"/>
            <a:ext cx="8520600" cy="36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SzPts val="1800"/>
              <a:buNone/>
            </a:pPr>
            <a:r>
              <a:rPr lang="en" sz="1400"/>
              <a:t> </a:t>
            </a:r>
            <a:endParaRPr/>
          </a:p>
        </p:txBody>
      </p:sp>
      <p:sp>
        <p:nvSpPr>
          <p:cNvPr id="92" name="Google Shape;92;p18"/>
          <p:cNvSpPr txBox="1">
            <a:spLocks noGrp="1"/>
          </p:cNvSpPr>
          <p:nvPr>
            <p:ph type="title"/>
          </p:nvPr>
        </p:nvSpPr>
        <p:spPr>
          <a:xfrm>
            <a:off x="311700" y="2138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Feature Selection</a:t>
            </a:r>
            <a:endParaRPr/>
          </a:p>
        </p:txBody>
      </p:sp>
      <p:sp>
        <p:nvSpPr>
          <p:cNvPr id="93" name="Google Shape;93;p18"/>
          <p:cNvSpPr txBox="1">
            <a:spLocks noGrp="1"/>
          </p:cNvSpPr>
          <p:nvPr>
            <p:ph type="body" idx="1"/>
          </p:nvPr>
        </p:nvSpPr>
        <p:spPr>
          <a:xfrm>
            <a:off x="311700" y="747975"/>
            <a:ext cx="8520600" cy="42615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SzPts val="1600"/>
              <a:buChar char="●"/>
            </a:pPr>
            <a:r>
              <a:rPr lang="en" sz="1600" dirty="0"/>
              <a:t>A random forest model was trained on the data (n trees = 1,000). Then, 14 Features with Gini importance indices (mean decrease in impurity) &gt; .002 were selected</a:t>
            </a:r>
            <a:br>
              <a:rPr lang="en" sz="1600" dirty="0"/>
            </a:br>
            <a:endParaRPr sz="1400" dirty="0"/>
          </a:p>
          <a:p>
            <a:pPr marL="457200" lvl="0" indent="-330200" algn="l" rtl="0">
              <a:lnSpc>
                <a:spcPct val="115000"/>
              </a:lnSpc>
              <a:spcBef>
                <a:spcPts val="0"/>
              </a:spcBef>
              <a:spcAft>
                <a:spcPts val="0"/>
              </a:spcAft>
              <a:buSzPts val="1600"/>
              <a:buChar char="●"/>
            </a:pPr>
            <a:r>
              <a:rPr lang="en" sz="1600" dirty="0"/>
              <a:t>Features having a Pearson correlation of r=.75 or above with another feature having higher Gini importance index were taken out (4 removed)</a:t>
            </a:r>
            <a:br>
              <a:rPr lang="en" sz="1600" dirty="0"/>
            </a:br>
            <a:endParaRPr sz="1400" dirty="0"/>
          </a:p>
          <a:p>
            <a:pPr marL="457200" lvl="0" indent="-330200" algn="l" rtl="0">
              <a:lnSpc>
                <a:spcPct val="150000"/>
              </a:lnSpc>
              <a:spcBef>
                <a:spcPts val="0"/>
              </a:spcBef>
              <a:spcAft>
                <a:spcPts val="0"/>
              </a:spcAft>
              <a:buSzPts val="1600"/>
              <a:buChar char="●"/>
            </a:pPr>
            <a:r>
              <a:rPr lang="en" sz="1600" dirty="0"/>
              <a:t>The remaining 10 features were included in the analysis:</a:t>
            </a:r>
            <a:endParaRPr sz="1600" dirty="0"/>
          </a:p>
          <a:p>
            <a:pPr marL="914400" lvl="1" indent="-317500" algn="l" rtl="0">
              <a:lnSpc>
                <a:spcPct val="150000"/>
              </a:lnSpc>
              <a:spcBef>
                <a:spcPts val="0"/>
              </a:spcBef>
              <a:spcAft>
                <a:spcPts val="0"/>
              </a:spcAft>
              <a:buSzPts val="1400"/>
              <a:buChar char="○"/>
            </a:pPr>
            <a:r>
              <a:rPr lang="en" dirty="0"/>
              <a:t># ICU beds; % Adult obesity; Quality of life rank; % Excessive drinking; Life expectancy rank; Population density (per mi</a:t>
            </a:r>
            <a:r>
              <a:rPr lang="en" baseline="30000" dirty="0"/>
              <a:t>2</a:t>
            </a:r>
            <a:r>
              <a:rPr lang="en" dirty="0"/>
              <a:t>); Clinical care rank; % Adult smoking; # Specialists physicians; Physical environment rank</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2112300"/>
            <a:ext cx="8520600" cy="841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
              <a:t>Results and Key Findings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20"/>
          <p:cNvPicPr preferRelativeResize="0"/>
          <p:nvPr/>
        </p:nvPicPr>
        <p:blipFill rotWithShape="1">
          <a:blip r:embed="rId3">
            <a:alphaModFix/>
          </a:blip>
          <a:srcRect t="9476" b="9798"/>
          <a:stretch/>
        </p:blipFill>
        <p:spPr>
          <a:xfrm>
            <a:off x="4746300" y="1740825"/>
            <a:ext cx="4321496" cy="2017764"/>
          </a:xfrm>
          <a:prstGeom prst="rect">
            <a:avLst/>
          </a:prstGeom>
          <a:noFill/>
          <a:ln>
            <a:noFill/>
          </a:ln>
        </p:spPr>
      </p:pic>
      <p:pic>
        <p:nvPicPr>
          <p:cNvPr id="104" name="Google Shape;104;p20"/>
          <p:cNvPicPr preferRelativeResize="0"/>
          <p:nvPr/>
        </p:nvPicPr>
        <p:blipFill rotWithShape="1">
          <a:blip r:embed="rId4">
            <a:alphaModFix/>
          </a:blip>
          <a:srcRect t="9355" b="7635"/>
          <a:stretch/>
        </p:blipFill>
        <p:spPr>
          <a:xfrm>
            <a:off x="76200" y="1740825"/>
            <a:ext cx="4321496" cy="2017764"/>
          </a:xfrm>
          <a:prstGeom prst="rect">
            <a:avLst/>
          </a:prstGeom>
          <a:noFill/>
          <a:ln>
            <a:noFill/>
          </a:ln>
        </p:spPr>
      </p:pic>
      <p:sp>
        <p:nvSpPr>
          <p:cNvPr id="105" name="Google Shape;105;p20"/>
          <p:cNvSpPr txBox="1">
            <a:spLocks noGrp="1"/>
          </p:cNvSpPr>
          <p:nvPr>
            <p:ph type="body" idx="4294967295"/>
          </p:nvPr>
        </p:nvSpPr>
        <p:spPr>
          <a:xfrm>
            <a:off x="5382150" y="1202450"/>
            <a:ext cx="3049800" cy="45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
              <a:t>COVID-19 cases</a:t>
            </a:r>
            <a:endParaRPr/>
          </a:p>
        </p:txBody>
      </p:sp>
      <p:sp>
        <p:nvSpPr>
          <p:cNvPr id="106" name="Google Shape;106;p20"/>
          <p:cNvSpPr txBox="1">
            <a:spLocks noGrp="1"/>
          </p:cNvSpPr>
          <p:nvPr>
            <p:ph type="body" idx="4294967295"/>
          </p:nvPr>
        </p:nvSpPr>
        <p:spPr>
          <a:xfrm>
            <a:off x="201450" y="1202450"/>
            <a:ext cx="4071000" cy="45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SzPts val="1800"/>
              <a:buNone/>
            </a:pPr>
            <a:r>
              <a:rPr lang="en"/>
              <a:t>Healthcare workers</a:t>
            </a:r>
            <a:endParaRPr/>
          </a:p>
        </p:txBody>
      </p:sp>
      <p:sp>
        <p:nvSpPr>
          <p:cNvPr id="107" name="Google Shape;107;p20"/>
          <p:cNvSpPr txBox="1">
            <a:spLocks noGrp="1"/>
          </p:cNvSpPr>
          <p:nvPr>
            <p:ph type="title" idx="4294967295"/>
          </p:nvPr>
        </p:nvSpPr>
        <p:spPr>
          <a:xfrm>
            <a:off x="311700" y="2427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a:t>Virus Spread and Healthcare Workers by County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21"/>
          <p:cNvPicPr preferRelativeResize="0"/>
          <p:nvPr/>
        </p:nvPicPr>
        <p:blipFill rotWithShape="1">
          <a:blip r:embed="rId3">
            <a:alphaModFix/>
          </a:blip>
          <a:srcRect/>
          <a:stretch/>
        </p:blipFill>
        <p:spPr>
          <a:xfrm>
            <a:off x="1004400" y="591564"/>
            <a:ext cx="7135200" cy="39603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1569</Words>
  <Application>Microsoft Office PowerPoint</Application>
  <PresentationFormat>On-screen Show (16:9)</PresentationFormat>
  <Paragraphs>119</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Roboto</vt:lpstr>
      <vt:lpstr>Simple Light</vt:lpstr>
      <vt:lpstr>Exploratory Analysis of COVID-19 Mortality Risk Factors in the United States</vt:lpstr>
      <vt:lpstr>Introduction and Objective</vt:lpstr>
      <vt:lpstr>Methodology Overview </vt:lpstr>
      <vt:lpstr>Data Collection </vt:lpstr>
      <vt:lpstr>Data Preprocessing </vt:lpstr>
      <vt:lpstr>Feature Selection</vt:lpstr>
      <vt:lpstr>Results and Key Findings</vt:lpstr>
      <vt:lpstr>Virus Spread and Healthcare Workers by County</vt:lpstr>
      <vt:lpstr>PowerPoint Presentation</vt:lpstr>
      <vt:lpstr>Lockdown and Average Daily Cases Per Day</vt:lpstr>
      <vt:lpstr>Regression coefficients</vt:lpstr>
      <vt:lpstr>Machine Learning Findings</vt:lpstr>
      <vt:lpstr>Example of a Gradient Boosting Decision Tree</vt:lpstr>
      <vt:lpstr>Conclusions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Analysis of COVID-19 Mortality Risk Factors in the United States</dc:title>
  <cp:lastModifiedBy>Amir Avnit</cp:lastModifiedBy>
  <cp:revision>14</cp:revision>
  <dcterms:modified xsi:type="dcterms:W3CDTF">2020-05-16T17:27:10Z</dcterms:modified>
</cp:coreProperties>
</file>